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9" r:id="rId24"/>
    <p:sldId id="277" r:id="rId25"/>
    <p:sldId id="278" r:id="rId26"/>
    <p:sldId id="288" r:id="rId27"/>
    <p:sldId id="279" r:id="rId28"/>
    <p:sldId id="280" r:id="rId29"/>
    <p:sldId id="281" r:id="rId30"/>
    <p:sldId id="287" r:id="rId31"/>
    <p:sldId id="282" r:id="rId32"/>
    <p:sldId id="283" r:id="rId33"/>
    <p:sldId id="284" r:id="rId34"/>
    <p:sldId id="286" r:id="rId35"/>
    <p:sldId id="285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4A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19955-F06B-4640-88CB-A2D8854C496F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23E3D-70F5-47FF-9EDC-65B3D01BA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029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8D23-54C5-4BF8-836A-F1EC5E8D573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E890A-114F-4933-A717-5B3EDDAB24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8D23-54C5-4BF8-836A-F1EC5E8D573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E890A-114F-4933-A717-5B3EDDAB24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8D23-54C5-4BF8-836A-F1EC5E8D573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E890A-114F-4933-A717-5B3EDDAB24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8D23-54C5-4BF8-836A-F1EC5E8D573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E890A-114F-4933-A717-5B3EDDAB247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E59FC-2B89-41B2-8248-29798507DFE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CBCF1-A4C5-465D-9D1E-FED38A8274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E59FC-2B89-41B2-8248-29798507DFE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CBCF1-A4C5-465D-9D1E-FED38A8274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E59FC-2B89-41B2-8248-29798507DFE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CBCF1-A4C5-465D-9D1E-FED38A8274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E59FC-2B89-41B2-8248-29798507DFE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CBCF1-A4C5-465D-9D1E-FED38A8274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E59FC-2B89-41B2-8248-29798507DFE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CBCF1-A4C5-465D-9D1E-FED38A8274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E59FC-2B89-41B2-8248-29798507DFE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CBCF1-A4C5-465D-9D1E-FED38A8274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E59FC-2B89-41B2-8248-29798507DFE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CBCF1-A4C5-465D-9D1E-FED38A8274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8D23-54C5-4BF8-836A-F1EC5E8D573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E890A-114F-4933-A717-5B3EDDAB24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E59FC-2B89-41B2-8248-29798507DFE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CBCF1-A4C5-465D-9D1E-FED38A8274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E59FC-2B89-41B2-8248-29798507DFE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CBCF1-A4C5-465D-9D1E-FED38A8274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E59FC-2B89-41B2-8248-29798507DFE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CBCF1-A4C5-465D-9D1E-FED38A8274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E59FC-2B89-41B2-8248-29798507DFE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CBCF1-A4C5-465D-9D1E-FED38A8274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8D23-54C5-4BF8-836A-F1EC5E8D573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E890A-114F-4933-A717-5B3EDDAB24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8D23-54C5-4BF8-836A-F1EC5E8D573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E890A-114F-4933-A717-5B3EDDAB24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8D23-54C5-4BF8-836A-F1EC5E8D573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E890A-114F-4933-A717-5B3EDDAB24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8D23-54C5-4BF8-836A-F1EC5E8D573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E890A-114F-4933-A717-5B3EDDAB24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8D23-54C5-4BF8-836A-F1EC5E8D573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E890A-114F-4933-A717-5B3EDDAB24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8D23-54C5-4BF8-836A-F1EC5E8D573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E890A-114F-4933-A717-5B3EDDAB24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8D23-54C5-4BF8-836A-F1EC5E8D573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E890A-114F-4933-A717-5B3EDDAB24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D:\!Работа\Моббинг\logo.png"/>
          <p:cNvPicPr>
            <a:picLocks noChangeAspect="1" noChangeArrowheads="1"/>
          </p:cNvPicPr>
          <p:nvPr userDrawn="1"/>
        </p:nvPicPr>
        <p:blipFill>
          <a:blip r:embed="rId14" cstate="print"/>
          <a:srcRect t="7455" b="12499"/>
          <a:stretch>
            <a:fillRect/>
          </a:stretch>
        </p:blipFill>
        <p:spPr bwMode="auto">
          <a:xfrm>
            <a:off x="6822504" y="75650"/>
            <a:ext cx="1853952" cy="4730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8689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48D23-54C5-4BF8-836A-F1EC5E8D573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E890A-114F-4933-A717-5B3EDDAB2475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E59FC-2B89-41B2-8248-29798507DFED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CBCF1-A4C5-465D-9D1E-FED38A8274A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%D0%B1%D1%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5815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43608" y="4005064"/>
            <a:ext cx="7056784" cy="720080"/>
          </a:xfrm>
          <a:prstGeom prst="rect">
            <a:avLst/>
          </a:prstGeom>
          <a:solidFill>
            <a:srgbClr val="604A7B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3016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Школьный моббинг/буллинг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9660" y="5301208"/>
            <a:ext cx="6400800" cy="1556792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dirty="0" smtClean="0"/>
              <a:t>Автор: Дарья Невская, создатель и автор первого на русском языке сайта </a:t>
            </a:r>
            <a:r>
              <a:rPr lang="en-US" b="1" dirty="0" err="1" smtClean="0"/>
              <a:t>mobbingu</a:t>
            </a:r>
            <a:r>
              <a:rPr lang="ru-RU" b="1" dirty="0" smtClean="0"/>
              <a:t>.</a:t>
            </a:r>
            <a:r>
              <a:rPr lang="en-US" b="1" dirty="0" smtClean="0"/>
              <a:t>net</a:t>
            </a:r>
            <a:r>
              <a:rPr lang="ru-RU" dirty="0" smtClean="0"/>
              <a:t>, полностью посвященного проблемам травли и гонения в подростковой среде, на рабочем месте и в киберпространстве</a:t>
            </a:r>
          </a:p>
        </p:txBody>
      </p:sp>
      <p:pic>
        <p:nvPicPr>
          <p:cNvPr id="5" name="Рисунок 4" descr="54e2ecdd97af2d7ac41623da7577dee1.jpg"/>
          <p:cNvPicPr>
            <a:picLocks noChangeAspect="1"/>
          </p:cNvPicPr>
          <p:nvPr/>
        </p:nvPicPr>
        <p:blipFill>
          <a:blip r:embed="rId3" cstate="print"/>
          <a:srcRect t="14300" b="19551"/>
          <a:stretch>
            <a:fillRect/>
          </a:stretch>
        </p:blipFill>
        <p:spPr>
          <a:xfrm>
            <a:off x="539552" y="5348064"/>
            <a:ext cx="1304947" cy="129614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 descr="logo0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96336" y="6309320"/>
            <a:ext cx="1296144" cy="35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Что делать родителям, чтобы ребенок распознал травлю и выстоял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348880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Находит</a:t>
            </a:r>
            <a:r>
              <a:rPr lang="ru-RU" dirty="0"/>
              <a:t>ь</a:t>
            </a:r>
            <a:r>
              <a:rPr lang="ru-RU" dirty="0" smtClean="0"/>
              <a:t>ся в постоянном контакте с учителем или воспитателем, другими родителями.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Постоянно разговаривать с ребенком на различные темы, в том числе и о том, что «сегодня было».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Разговаривать с ребенком на эти сложные темы, обсуждать детские книги, где встречаются темы агрессии и насилия.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Научить ребенка обозначать свои личные границы и не быть уязвимым (в том числе, «не открываться» новым людям, научиться «принюхиваться и присматриваться»). Это можно сделать только на личном примере, рассказывая о том, как вы справлялись или сейчас на работе справляетесь с разными ситуациями и не даете себя в обиду.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241137" y="1844824"/>
            <a:ext cx="661726" cy="369332"/>
            <a:chOff x="3923928" y="1844824"/>
            <a:chExt cx="661726" cy="369332"/>
          </a:xfrm>
        </p:grpSpPr>
        <p:sp>
          <p:nvSpPr>
            <p:cNvPr id="6" name="TextBox 5"/>
            <p:cNvSpPr txBox="1"/>
            <p:nvPr/>
          </p:nvSpPr>
          <p:spPr>
            <a:xfrm>
              <a:off x="3923928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8396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Что делать родителям, чтобы ребенок распознал травлю и выстоял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348880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Сосредоточиться на способностях ребенка. Хвалить его за то, что у него здорово получается. Вовлекать ребенка в повседневные дела, обращаться к нему за  советом и помощью даже по взрослым вопросам.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Дети перенимают наши модели поведения в отношении агрессии и несправедливости, поэтому при детях нужно следить за собой и использовать все возможности, чтобы продемонстрировать верную «модель» поведения, обратив внимание ребенка на свою реакцию.  Например, отвечать на хамство твердым голосом: «Не разговаривайте со мной таким тоном. Прошу вас больше в таком тоне ко мне не обращаться. Чтобы я не слышал подобные слова в свой адрес». Причем это может быть отстаивание не только своих личных границ, но и чужих, когда  в вашем присутствии человек растерялся и не смог ответить на хамство или издевку.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241137" y="1844824"/>
            <a:ext cx="661726" cy="369332"/>
            <a:chOff x="3923928" y="1844824"/>
            <a:chExt cx="661726" cy="369332"/>
          </a:xfrm>
        </p:grpSpPr>
        <p:sp>
          <p:nvSpPr>
            <p:cNvPr id="6" name="TextBox 5"/>
            <p:cNvSpPr txBox="1"/>
            <p:nvPr/>
          </p:nvSpPr>
          <p:spPr>
            <a:xfrm>
              <a:off x="392392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83968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Как научить ребенка противостоять агрессии ровесников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00808"/>
            <a:ext cx="82809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Отрабатываем с ребенком язык тела, жесты, умение  управлять гневом и пользоваться аргументами во всех возможных ситуациях. Скажите ребенку, что это похоже на репетицию, в которой вы – режиссер, а он или она актер. Если эти навыки тренировать, то они войдут в привычку.</a:t>
            </a:r>
          </a:p>
          <a:p>
            <a:endParaRPr lang="ru-RU" dirty="0" smtClean="0"/>
          </a:p>
          <a:p>
            <a:r>
              <a:rPr lang="ru-RU" dirty="0" smtClean="0"/>
              <a:t>Например,  в ситуации, когда лучшая подруга тебе говорит, что не будет с тобой дружить, если ты не перестанешь общаться с соседкой по парте, а еще лучше, если расскажешь, что ты про нее узнала, пока вы дружили. </a:t>
            </a:r>
          </a:p>
          <a:p>
            <a:endParaRPr lang="ru-RU" dirty="0" smtClean="0"/>
          </a:p>
          <a:p>
            <a:r>
              <a:rPr lang="ru-RU" dirty="0" smtClean="0"/>
              <a:t>Отрабатываем ответ (фразы, интонация, поза, взгляд):</a:t>
            </a:r>
          </a:p>
          <a:p>
            <a:pPr>
              <a:buNone/>
            </a:pPr>
            <a:r>
              <a:rPr lang="ru-RU" dirty="0" smtClean="0"/>
              <a:t>«Я не стану этого делать. Я с ней сижу, и мне она нравится. Не шантажируй меня. Если ты со мной перестанешь дружить из-за такой ерунды, значит это  была не дружба. Я не останусь одна - у меня будет она. Почему я должна подчиняться тебе? Чем ты лучше меня или ее?». Выпрямись и немного подайся вперед. Смотри в глаза собеседнику и четко произноси каждое слово. Повысь голос, но не кричи. Снизь тембр голоса. </a:t>
            </a:r>
          </a:p>
          <a:p>
            <a:r>
              <a:rPr lang="ru-RU" dirty="0" smtClean="0"/>
              <a:t>Самое главное, чтобы ребенок понял, что такую «дружбу» не жалко потерять, и  такие «друзья» будут тебя больше уважать, если ты укажешь им на свои границы.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Как действовать родителям, когда они убедятся, что ребенка травят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00808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Поговорить с учителем и школьным психологом.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Не получив  поддержки от учителя и психолога, написать письмо на имя директора школы с изложением всех обстоятельств дела. И в этом заявлении родители должны потребовать от администрации школы неукоснительно выполнять положения «Закона об образовании РФ» и обеспечить ребенку физическую и психическую безопасность. Если эта мера не будет действенной, то тогда следует отправить копию заявления в Департамент образования.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В конце письма, адресованного директору, необходимо написать, что копия письма будет отослана в Департамент образования.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Зарегистрировать это письмо у секретаря директора школы.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Статьи «Закона об образовании РФ»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348880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Если не удалось договориться с администрацией, родители передают директору заявление, которое регистрируют у секретаря директора, в котором есть ссылка на Закон об образовании РФ: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Статья 41. Охрана здоровья обучающихся: 8) обеспечение безопасности обучающихся во время пребывания в организации, осуществляющей образовательную деятельность </a:t>
            </a:r>
            <a:r>
              <a:rPr lang="en-US" i="1" dirty="0" smtClean="0"/>
              <a:t>&lt;</a:t>
            </a:r>
            <a:r>
              <a:rPr lang="ru-RU" i="1" dirty="0" smtClean="0"/>
              <a:t>…</a:t>
            </a:r>
            <a:r>
              <a:rPr lang="en-US" i="1" dirty="0" smtClean="0"/>
              <a:t>&gt;</a:t>
            </a:r>
            <a:endParaRPr lang="ru-RU" i="1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Статья 34. Основные права обучающихся и меры их социальной поддержки и стимулирования 1. Обучающимся предоставляются академические права на: 9) уважение человеческого достоинства, защиту от всех форм физического и психического насилия, оскорбления личности, охрану жизни и здоровья</a:t>
            </a:r>
            <a:r>
              <a:rPr lang="en-US" i="1" dirty="0" smtClean="0"/>
              <a:t> &lt;</a:t>
            </a:r>
            <a:r>
              <a:rPr lang="ru-RU" i="1" dirty="0" smtClean="0"/>
              <a:t>…</a:t>
            </a:r>
            <a:r>
              <a:rPr lang="en-US" i="1" dirty="0" smtClean="0"/>
              <a:t>&gt;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4061117" y="1844824"/>
            <a:ext cx="1021766" cy="369332"/>
            <a:chOff x="3923928" y="1844824"/>
            <a:chExt cx="1021766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923928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8396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64400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Статьи «Закона об образовании РФ»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348880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Статья 28 (пункты 6 и 7), пункт 6: Образовательная организация обязана осуществлять свою деятельность в соответствии с законодательством об образовании, в том числе: 1) обеспечивать реализацию в полном объеме образовательных программ, соответствие качества подготовки обучающихся установленным требованиям, соответствие применяемых форм, средств, методов обучения и воспитания возрастным, психофизическим особенностям, склонностям, способностям, интересам и потребностям обучающихся; 2) создавать безопасные условия обучения, воспитания обучающихся, присмотра и ухода за обучающимися, их содержания в соответствии с установленными нормами, обеспечивающими жизнь и здоровье обучающихся, работников образовательной организации; 3) соблюдать права и свободы обучающихся, родителей (законных представителей) несовершеннолетних обучающихся, работников образовательной организации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4061117" y="1844824"/>
            <a:ext cx="1021766" cy="369332"/>
            <a:chOff x="3923928" y="1844824"/>
            <a:chExt cx="1021766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92392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83968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64400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Статьи «Закона об образовании РФ»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348880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Пункт</a:t>
            </a:r>
            <a:r>
              <a:rPr lang="en-US" i="1" dirty="0" smtClean="0"/>
              <a:t> </a:t>
            </a:r>
            <a:r>
              <a:rPr lang="ru-RU" i="1" dirty="0" smtClean="0"/>
              <a:t>7. Образовательная организация несет ответственность в установленном законодательством Российской Федерации порядке за невыполнение или ненадлежащее выполнение функций, отнесенных к ее компетенции, за реализацию не в полном объеме образовательных программ в соответствии с учебным планом, качество образования своих выпускников, а также за жизнь и здоровье обучающихся, работников образовательной организации. За нарушение или незаконное ограничение права на образование и предусмотренных законодательством об образовании прав и свобод обучающихся, родителей (законных представителей) несовершеннолетних обучающихся, нарушение требований к организации и осуществлению образовательной деятельности образовательная организация и ее должностные лица несут административную ответственность в соответствии с Кодексом Российской Федерации об административных правонарушениях).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4061117" y="1844824"/>
            <a:ext cx="1021766" cy="369332"/>
            <a:chOff x="3923928" y="1844824"/>
            <a:chExt cx="1021766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92392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8396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644008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Ситуации </a:t>
            </a:r>
            <a:r>
              <a:rPr lang="ru-RU" dirty="0" err="1" smtClean="0"/>
              <a:t>моббинга</a:t>
            </a:r>
            <a:r>
              <a:rPr lang="ru-RU" dirty="0" smtClean="0"/>
              <a:t>/</a:t>
            </a:r>
            <a:r>
              <a:rPr lang="ru-RU" dirty="0" err="1" smtClean="0"/>
              <a:t>буллинга</a:t>
            </a:r>
            <a:r>
              <a:rPr lang="ru-RU" dirty="0" smtClean="0"/>
              <a:t>: Кейсы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8"/>
            <a:ext cx="835292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Ситуация 1. «Я не медный пятак, чтобы всем нравиться» </a:t>
            </a:r>
            <a:endParaRPr lang="en-US" sz="2400" dirty="0" smtClean="0"/>
          </a:p>
          <a:p>
            <a:endParaRPr lang="en-US" dirty="0"/>
          </a:p>
          <a:p>
            <a:r>
              <a:rPr lang="ru-RU" dirty="0" smtClean="0"/>
              <a:t>Девочка возвращается с каникул и хочет примкнуть к своей старой школьной компании, но ребята ее игнорируют. Она слушает, как они рассказывают о своих летних впечатлениях и тоже пытается поделиться своими: «А вы знаете, я летом встала на водные лыжи. Мы ездили на водохранилище, и я битых четыре часа потратила, чтобы…» Ребята ее равнодушно слушают, а потом, не дослушав, поворачиваются спиной и обсуждают какие-то свои проблемы. И это  игнорирование подтверждается еще несколькими случаями. Что посоветовать ребенку?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Ситуации </a:t>
            </a:r>
            <a:r>
              <a:rPr lang="ru-RU" dirty="0" err="1" smtClean="0"/>
              <a:t>моббинга</a:t>
            </a:r>
            <a:r>
              <a:rPr lang="ru-RU" dirty="0" smtClean="0"/>
              <a:t>/</a:t>
            </a:r>
            <a:r>
              <a:rPr lang="ru-RU" dirty="0" err="1" smtClean="0"/>
              <a:t>буллинга</a:t>
            </a:r>
            <a:r>
              <a:rPr lang="ru-RU" dirty="0" smtClean="0"/>
              <a:t>: Кейсы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8"/>
            <a:ext cx="83529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Ситуация 1. Варианты действий ребёнка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Можно попробовать спросить близкую подругу из этого круга о том, что же произошло. Если она начнет юлить или не захочет говорить на эту тему, то больше не стоит приставать с расспросами.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Нельзя расспрашивать всех подряд, почему они к тебе изменили отношение. Такое бывает. Все меняется. Не стоит подслушивать. Додумывать ситуацию и переживать.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Ситуации </a:t>
            </a:r>
            <a:r>
              <a:rPr lang="ru-RU" dirty="0" err="1" smtClean="0"/>
              <a:t>моббинга</a:t>
            </a:r>
            <a:r>
              <a:rPr lang="ru-RU" dirty="0" smtClean="0"/>
              <a:t>/</a:t>
            </a:r>
            <a:r>
              <a:rPr lang="ru-RU" dirty="0" err="1" smtClean="0"/>
              <a:t>буллинга</a:t>
            </a:r>
            <a:r>
              <a:rPr lang="ru-RU" dirty="0" smtClean="0"/>
              <a:t>: Кейсы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8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Ситуация 1. Варианты действий ребёнка</a:t>
            </a:r>
            <a:endParaRPr lang="en-US" sz="2400" dirty="0" smtClean="0"/>
          </a:p>
          <a:p>
            <a:r>
              <a:rPr lang="ru-RU" dirty="0" smtClean="0"/>
              <a:t>Попробуй никак не реагировать. Постарайся хотя бы сделать вид, что тебя это не задело. Отстань от них. Жизнь продолжается, и ты обязательно найдешь того, с кем будет интересно- не в школе, так за ее пределами. Школой мир не ограничивается! </a:t>
            </a:r>
          </a:p>
          <a:p>
            <a:r>
              <a:rPr lang="ru-RU" dirty="0" smtClean="0"/>
              <a:t>Не стоит их </a:t>
            </a:r>
            <a:r>
              <a:rPr lang="ru-RU" dirty="0" err="1" smtClean="0"/>
              <a:t>троллить</a:t>
            </a:r>
            <a:r>
              <a:rPr lang="ru-RU" dirty="0" smtClean="0"/>
              <a:t> и задевать. Не стоит забивать свою голову мыслями о мщении. Они о тебе не думают, вот и ты о них не думай. Не трать свои эмоции на людей, которые к тебе равнодушны или плохо относятся. Окати их в ответ своим равнодушием.</a:t>
            </a:r>
          </a:p>
          <a:p>
            <a:r>
              <a:rPr lang="ru-RU" dirty="0" smtClean="0"/>
              <a:t>Не старайся им понравиться. Не ломай себя. Они этого не оценят, а будут еще больше тебя </a:t>
            </a:r>
            <a:r>
              <a:rPr lang="ru-RU" dirty="0" err="1" smtClean="0"/>
              <a:t>гнобить</a:t>
            </a:r>
            <a:r>
              <a:rPr lang="ru-RU" dirty="0" smtClean="0"/>
              <a:t> и относиться к тебе, как к преданной собачке. Не позволяй им себя обесценивать!</a:t>
            </a:r>
          </a:p>
          <a:p>
            <a:r>
              <a:rPr lang="ru-RU" dirty="0" smtClean="0"/>
              <a:t>Найди какое-то дело (кружок, секцию) за пределами школы, которое бы тебя увлекло. Измени что-то в своем имидже, чтобы это тебе доставило удовольствие. И равнодушно воспринимай их похвалы или агрессию. </a:t>
            </a:r>
          </a:p>
          <a:p>
            <a:r>
              <a:rPr lang="ru-RU" dirty="0" smtClean="0"/>
              <a:t>Полюби себя. Ты – уникальный.  Таких, как ты, больше нет. И никто не имеет право говорить тебе, каким ты должен стать, чтобы кому-то понравиться.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Словарь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Моббинг — от англ. </a:t>
            </a:r>
            <a:r>
              <a:rPr lang="en-US" sz="2800" i="1" dirty="0" smtClean="0"/>
              <a:t>to mob</a:t>
            </a:r>
            <a:r>
              <a:rPr lang="ru-RU" sz="2800" i="1" dirty="0" smtClean="0"/>
              <a:t> </a:t>
            </a:r>
            <a:r>
              <a:rPr lang="ru-RU" sz="2800" dirty="0" smtClean="0"/>
              <a:t>—</a:t>
            </a:r>
            <a:r>
              <a:rPr lang="en-US" sz="2800" dirty="0" smtClean="0"/>
              <a:t> </a:t>
            </a:r>
            <a:r>
              <a:rPr lang="ru-RU" sz="2800" dirty="0" smtClean="0"/>
              <a:t>грубить, нападать толпой, травить.</a:t>
            </a:r>
          </a:p>
          <a:p>
            <a:pPr lvl="0"/>
            <a:r>
              <a:rPr lang="ru-RU" sz="2800" b="1" dirty="0" err="1" smtClean="0"/>
              <a:t>Бу́ллинг</a:t>
            </a:r>
            <a:r>
              <a:rPr lang="ru-RU" sz="2800" dirty="0" smtClean="0"/>
              <a:t> —  от англ. </a:t>
            </a:r>
            <a:r>
              <a:rPr lang="ru-RU" sz="2800" i="1" dirty="0" err="1" smtClean="0"/>
              <a:t>bullying</a:t>
            </a:r>
            <a:r>
              <a:rPr lang="ru-RU" sz="2800" dirty="0" smtClean="0"/>
              <a:t> — агрессивное и долговременное преследование одного из членов коллектива со стороны другого члена коллектива. Травлю организует лидер, иногда с сообщниками, а большинство остаются свидетелями/наблюдателями.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Ситуации </a:t>
            </a:r>
            <a:r>
              <a:rPr lang="ru-RU" dirty="0" err="1" smtClean="0"/>
              <a:t>моббинга</a:t>
            </a:r>
            <a:r>
              <a:rPr lang="ru-RU" dirty="0" smtClean="0"/>
              <a:t>/</a:t>
            </a:r>
            <a:r>
              <a:rPr lang="ru-RU" dirty="0" err="1" smtClean="0"/>
              <a:t>буллинга</a:t>
            </a:r>
            <a:r>
              <a:rPr lang="ru-RU" dirty="0" smtClean="0"/>
              <a:t>: Кейсы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8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Ситуация 2. Подружка</a:t>
            </a:r>
            <a:endParaRPr lang="en-US" sz="2400" dirty="0" smtClean="0"/>
          </a:p>
          <a:p>
            <a:r>
              <a:rPr lang="ru-RU" dirty="0" smtClean="0"/>
              <a:t>Девочка  еще в первом классе подружилась с сильной девочкой , которая ею постоянно манипулирует. Например, говорит «я не буду с тобой больше дружить, если ты будешь общаться с Верой»,  или «если ты ещё раз выступишь на этом конкурсе, я не стану с тобой дружить», «если ты первая выйдешь к доске, то ты плохая», «не поднимай руку раньше меня». Девочка очень переживает и пытается понравиться своей подруге, выполняя ее приказания. Это сказывается на успеваемости ребенка и ее настроении, которое меняется в зависимости от того, как ней относится подруга. Что делать в этой ситуации?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Ситуации </a:t>
            </a:r>
            <a:r>
              <a:rPr lang="ru-RU" dirty="0" err="1" smtClean="0"/>
              <a:t>моббинга</a:t>
            </a:r>
            <a:r>
              <a:rPr lang="ru-RU" dirty="0" smtClean="0"/>
              <a:t>/</a:t>
            </a:r>
            <a:r>
              <a:rPr lang="ru-RU" dirty="0" err="1" smtClean="0"/>
              <a:t>буллинга</a:t>
            </a:r>
            <a:r>
              <a:rPr lang="ru-RU" dirty="0" smtClean="0"/>
              <a:t>: Кейсы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204864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Ситуация 2. Как поступать родителям</a:t>
            </a:r>
            <a:endParaRPr lang="en-US" sz="2400" dirty="0" smtClean="0"/>
          </a:p>
          <a:p>
            <a:r>
              <a:rPr lang="ru-RU" dirty="0" smtClean="0"/>
              <a:t>1. Можно с дочкой поговорить на эти темы, раскрывая ей глаза на поступки подруги и на саму «дружбу», рассказать ей о том, что подруге нужна рабыня, а не подруга. Приводить примеры настоящей дружбы (фильмы, книги, рассказы из собственного детства). </a:t>
            </a:r>
            <a:br>
              <a:rPr lang="ru-RU" dirty="0" smtClean="0"/>
            </a:br>
            <a:r>
              <a:rPr lang="ru-RU" dirty="0" smtClean="0"/>
              <a:t>2. Не стоит запрещать ей дружить с этой девочкой. Пускай она сама придет к этому решению.</a:t>
            </a:r>
          </a:p>
          <a:p>
            <a:r>
              <a:rPr lang="ru-RU" dirty="0" smtClean="0"/>
              <a:t>3.Нагрузите свою дочь курсами, кружками за пределами школы, чтобы у нее оставалось мало времени на общение с подругой, которая ее обесценивает. 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241137" y="1844824"/>
            <a:ext cx="661726" cy="369332"/>
            <a:chOff x="3923928" y="1844824"/>
            <a:chExt cx="661726" cy="369332"/>
          </a:xfrm>
        </p:grpSpPr>
        <p:sp>
          <p:nvSpPr>
            <p:cNvPr id="6" name="TextBox 5"/>
            <p:cNvSpPr txBox="1"/>
            <p:nvPr/>
          </p:nvSpPr>
          <p:spPr>
            <a:xfrm>
              <a:off x="3923928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8396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Ситуации </a:t>
            </a:r>
            <a:r>
              <a:rPr lang="ru-RU" dirty="0" err="1" smtClean="0"/>
              <a:t>моббинга</a:t>
            </a:r>
            <a:r>
              <a:rPr lang="ru-RU" dirty="0" smtClean="0"/>
              <a:t>/</a:t>
            </a:r>
            <a:r>
              <a:rPr lang="ru-RU" dirty="0" err="1" smtClean="0"/>
              <a:t>буллинга</a:t>
            </a:r>
            <a:r>
              <a:rPr lang="ru-RU" dirty="0" smtClean="0"/>
              <a:t>: Кейсы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204864"/>
            <a:ext cx="8352928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Ситуация 2. Как поступать родителям</a:t>
            </a:r>
            <a:endParaRPr lang="en-US" sz="2400" dirty="0" smtClean="0"/>
          </a:p>
          <a:p>
            <a:r>
              <a:rPr lang="ru-RU" dirty="0" smtClean="0"/>
              <a:t>4. Можно поговорить с учительницей, если вы ей доверяете, и попросить держать эту ситуацию под контролем.  Попросить больше спрашивать дочь, давать ей разные поручения на том основании, что она сделает все хорошо.  И еще приглашать в это общее дело других ребят, чтобы сплотить их. Можно попросить учительницу давать поручения той девочке в компании других одноклассников, чтобы у них тоже было общее дело, и она могла бы себя тоже проявиться, чтобы возникла конкурентная среда между группами.</a:t>
            </a:r>
            <a:br>
              <a:rPr lang="ru-RU" dirty="0" smtClean="0"/>
            </a:br>
            <a:r>
              <a:rPr lang="ru-RU" dirty="0" smtClean="0"/>
              <a:t>5. Не стоит выяснять отношения с подругой вашей дочери или ее родителями. </a:t>
            </a:r>
            <a:br>
              <a:rPr lang="ru-RU" dirty="0" smtClean="0"/>
            </a:br>
            <a:r>
              <a:rPr lang="ru-RU" dirty="0" smtClean="0"/>
              <a:t>6. Когда вы видите, что подруга имеет очень большое влияние на вашу дочь, подавляет ее, манипулирует ею, то можно подумать и о переходе вашего в другую школу.</a:t>
            </a:r>
            <a:endParaRPr lang="ru-RU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4241137" y="1844824"/>
            <a:ext cx="661726" cy="369332"/>
            <a:chOff x="3923928" y="1844824"/>
            <a:chExt cx="661726" cy="369332"/>
          </a:xfrm>
        </p:grpSpPr>
        <p:sp>
          <p:nvSpPr>
            <p:cNvPr id="6" name="TextBox 5"/>
            <p:cNvSpPr txBox="1"/>
            <p:nvPr/>
          </p:nvSpPr>
          <p:spPr>
            <a:xfrm>
              <a:off x="392392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83968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Как поступать родителям, которые узнают о травле в классе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8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 Срочно </a:t>
            </a:r>
            <a:r>
              <a:rPr lang="ru-RU" dirty="0"/>
              <a:t>обратиться к учителю, все рассказать и попросить принять меры.</a:t>
            </a:r>
          </a:p>
          <a:p>
            <a:r>
              <a:rPr lang="ru-RU" dirty="0"/>
              <a:t>2. Можно обратиться к родителям жертвы травли, чтобы они приняли меры.</a:t>
            </a:r>
          </a:p>
          <a:p>
            <a:r>
              <a:rPr lang="ru-RU" dirty="0"/>
              <a:t>3. Можно попросить своего ребенка протянуть руку помощи такому ребенку. Сесть с ним за парту. Помочь с уроками. Пригласить в гости.</a:t>
            </a:r>
          </a:p>
          <a:p>
            <a:r>
              <a:rPr lang="ru-RU" dirty="0"/>
              <a:t>3. Не стоит без ведома родителей разговаривать с обидчиками и пугать их.</a:t>
            </a:r>
          </a:p>
          <a:p>
            <a:r>
              <a:rPr lang="ru-RU" dirty="0"/>
              <a:t>4. Не стоит обращаться к администрации школы, чтобы детей-агрессоров срочно забрали из класса. </a:t>
            </a:r>
          </a:p>
          <a:p>
            <a:r>
              <a:rPr lang="ru-RU" dirty="0"/>
              <a:t>5. Нужно предложить учителю и школьному психологу собрать родителей детей, вовлеченных в ситуацию </a:t>
            </a:r>
            <a:r>
              <a:rPr lang="ru-RU" dirty="0" err="1"/>
              <a:t>моббинга</a:t>
            </a:r>
            <a:r>
              <a:rPr lang="ru-RU" dirty="0"/>
              <a:t>, чтобы выслушать версии ребят и всем вместе принять решение.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Ситуации травли. Родители, как вы поступите?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276872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 случайно узнаете от ребенка, что в классе появился новенький, который почему-то сразу не понравился вашему ребенку. Ваши действия?</a:t>
            </a:r>
          </a:p>
          <a:p>
            <a:r>
              <a:rPr lang="ru-RU" dirty="0" smtClean="0"/>
              <a:t>Вы случайно узнали, что в классе есть ребенок, с которым никто не общается, а лидеры его постоянно обзывают и донимают. Ваш ребенок относится к этому спокойно. Он не участвует в травле, но и не общается с ним. Ваши действия?</a:t>
            </a:r>
          </a:p>
          <a:p>
            <a:r>
              <a:rPr lang="ru-RU" dirty="0" smtClean="0"/>
              <a:t>Вы узнали от других родителей, что ваш хороший ребенок сам является инициатор травли новенького или активно травит вместе с инициатором. Ваши действия?</a:t>
            </a:r>
          </a:p>
          <a:p>
            <a:r>
              <a:rPr lang="ru-RU" dirty="0" smtClean="0"/>
              <a:t>В классе вашего ребенка время от времени вспыхивает травля. Многие уже побывали в роли «жертвы», а некоторые – гонителей или их помощников. Вы знаете, что ваш ребенок не был в числе травимых. Ваши действия?</a:t>
            </a:r>
          </a:p>
          <a:p>
            <a:r>
              <a:rPr lang="ru-RU" dirty="0" smtClean="0"/>
              <a:t>Вашего ребенка не пригласили на день рождения, хотя обычно приглашали. Ваши действия?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241137" y="1844824"/>
            <a:ext cx="661726" cy="369332"/>
            <a:chOff x="3923928" y="1844824"/>
            <a:chExt cx="661726" cy="369332"/>
          </a:xfrm>
        </p:grpSpPr>
        <p:sp>
          <p:nvSpPr>
            <p:cNvPr id="6" name="TextBox 5"/>
            <p:cNvSpPr txBox="1"/>
            <p:nvPr/>
          </p:nvSpPr>
          <p:spPr>
            <a:xfrm>
              <a:off x="3923928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8396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Ситуации травли. Родители, как вы поступите?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276872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 говорите учителю (классному руководителю) о том, что вашего ребенка травят. Она отвечает: «Ну, а я что могу сделать?». Ваши действия? У вас в классе появляется новенькая, которая сразу начинает интриговать, разрушать прежние дружеские связи, сталкивать детей между собой. При этом она приятная девочка и хорошо учится. Постепенно она становится лидером в классе. Ваша дочь с ней дружит и в восторге от нее. Ваши действия?</a:t>
            </a:r>
          </a:p>
          <a:p>
            <a:r>
              <a:rPr lang="ru-RU" dirty="0" smtClean="0"/>
              <a:t>Ваш ребенок собирается вступиться за одноклассника, которого травят сильные лидеры. Он спрашивает вашего совета. Как вы поступите?</a:t>
            </a:r>
          </a:p>
        </p:txBody>
      </p:sp>
      <p:grpSp>
        <p:nvGrpSpPr>
          <p:cNvPr id="3" name="Группа 4"/>
          <p:cNvGrpSpPr/>
          <p:nvPr/>
        </p:nvGrpSpPr>
        <p:grpSpPr>
          <a:xfrm>
            <a:off x="4241137" y="1844824"/>
            <a:ext cx="661726" cy="369332"/>
            <a:chOff x="3923928" y="1844824"/>
            <a:chExt cx="661726" cy="369332"/>
          </a:xfrm>
        </p:grpSpPr>
        <p:sp>
          <p:nvSpPr>
            <p:cNvPr id="6" name="TextBox 5"/>
            <p:cNvSpPr txBox="1"/>
            <p:nvPr/>
          </p:nvSpPr>
          <p:spPr>
            <a:xfrm>
              <a:off x="392392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83968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Ситуации </a:t>
            </a:r>
            <a:r>
              <a:rPr lang="ru-RU" dirty="0" err="1" smtClean="0"/>
              <a:t>моббинга</a:t>
            </a:r>
            <a:r>
              <a:rPr lang="ru-RU" dirty="0" smtClean="0"/>
              <a:t>/</a:t>
            </a:r>
            <a:r>
              <a:rPr lang="ru-RU" dirty="0" err="1" smtClean="0"/>
              <a:t>буллинга</a:t>
            </a:r>
            <a:r>
              <a:rPr lang="ru-RU" dirty="0" smtClean="0"/>
              <a:t>: Кейсы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8"/>
            <a:ext cx="835292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Ситуация 3. Брат за брата?</a:t>
            </a:r>
            <a:endParaRPr lang="en-US" sz="2400" dirty="0" smtClean="0"/>
          </a:p>
          <a:p>
            <a:r>
              <a:rPr lang="ru-RU" dirty="0" smtClean="0"/>
              <a:t>Разновозрастные дети учатся в одной школе. Младшего обижают одноклассники и старшие ребята, так как он задира и пристает ко всем. Старший боится вступиться, чтобы кто-то не узнал, что он его брат. Он не хочет насмешек своих одноклассников. Родители узнают о происходящем только от других родителей или от учителя. Действия родителей?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Как поступать родителям «жертвы» травли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8"/>
            <a:ext cx="83529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Поговорите с учителем. Спокойно и без претензий с вашей стороны. Если вы видите, что учитель не признает факта травли вашего ребенка, то идите разговаривать с директором школы, имея уже письмо на имя директора. Если разговор не привел к ожидаемому результату, то зарегистрируйте у секретаря директора письмо, приписав, что копия письма будет отправлена в Департамент образования. Но решите для себя, во имя чего вы подвергает ребенка стрессу, пока вы добиваетесь необходимых мер? Стоит ли в это время оставлять его во вредоносной среде, где он будет подвергаться еще большему прессингу? Я уверена, что детей нужно как можно раньше  забирать из деструктивной группы.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Как поступать родителям одноклассников настырного и агрессивного ребенка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204864"/>
            <a:ext cx="835292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r>
              <a:rPr lang="ru-RU" dirty="0"/>
              <a:t>Не стоит обращаться к учительнице и просить изолировать беспокойного ребенка – перевести в другую школу, в другой класс.</a:t>
            </a:r>
          </a:p>
          <a:p>
            <a:r>
              <a:rPr lang="ru-RU" dirty="0"/>
              <a:t>Не стоит  родителям других детей один на один «проводить беседу» с этим ребенком.</a:t>
            </a:r>
          </a:p>
          <a:p>
            <a:r>
              <a:rPr lang="ru-RU" dirty="0"/>
              <a:t>Не стоит звонить родителям ребенка и говорить, что он очень беспокойный, всем мешает, задирает. Это может плохо закончится для ребенка.</a:t>
            </a:r>
          </a:p>
          <a:p>
            <a:r>
              <a:rPr lang="ru-RU" dirty="0"/>
              <a:t> Договориться с учителем и психологом о совместном разговоре с родителями беспокойного и агрессивного ребенка. В благожелательном тоне донести до его родителе, что его поведение мешает учиться и общаться, прежде всего, ему самому, что вы готовы помочь ему интегрироваться в классе, но, при условии, если они тоже примут в этом участие. И, конечно, попробуют разобраться, в чем же причина. </a:t>
            </a:r>
            <a:r>
              <a:rPr lang="ru-RU" dirty="0" smtClean="0"/>
              <a:t>Но, к сожалению, родители детей-агрессоров не идут на контакт с другими родителями и учителями, отрицая факты агрессии и превращая своего ребенка в «жертву» конфликта. Нужно это принимать во внимание. 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241137" y="1844824"/>
            <a:ext cx="661726" cy="369332"/>
            <a:chOff x="3923928" y="1844824"/>
            <a:chExt cx="661726" cy="369332"/>
          </a:xfrm>
        </p:grpSpPr>
        <p:sp>
          <p:nvSpPr>
            <p:cNvPr id="6" name="TextBox 5"/>
            <p:cNvSpPr txBox="1"/>
            <p:nvPr/>
          </p:nvSpPr>
          <p:spPr>
            <a:xfrm>
              <a:off x="3923928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8396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Как поступать родителям одноклассников настырного и агрессивного ребенка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204864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Очень  </a:t>
            </a:r>
            <a:r>
              <a:rPr lang="ru-RU" dirty="0"/>
              <a:t>часто  агрессивное поведение детей </a:t>
            </a:r>
            <a:r>
              <a:rPr lang="ru-RU" dirty="0" smtClean="0"/>
              <a:t>– это </a:t>
            </a:r>
            <a:r>
              <a:rPr lang="ru-RU" dirty="0"/>
              <a:t>крик о помощи, скорее всего, такие дети сами являются жертвами агрессивного поведения взрослых или ровесников.</a:t>
            </a:r>
          </a:p>
          <a:p>
            <a:r>
              <a:rPr lang="ru-RU" dirty="0"/>
              <a:t>Поговорить со своим ребенком и попросить его поддержать беспокойного одноклассника – пригласить на ДР, сказать ему что-то ободряющее, найти повод похвалить его </a:t>
            </a:r>
            <a:r>
              <a:rPr lang="ru-RU" dirty="0" smtClean="0"/>
              <a:t>(надо </a:t>
            </a:r>
            <a:r>
              <a:rPr lang="ru-RU" dirty="0"/>
              <a:t>вместе заранее продумать, как ему помочь). </a:t>
            </a:r>
          </a:p>
          <a:p>
            <a:r>
              <a:rPr lang="ru-RU" dirty="0"/>
              <a:t>Очень часто такие дети нуждаются в дружеском участии и достаточно одного друга или подруги, которая не станет к нему относиться предвзято, а будет спокойно общаться, помогать с уроками, похваливать за успехи или внешний вид, и ребенок может «оттаять» и измениться в лучшую сторону.</a:t>
            </a:r>
          </a:p>
          <a:p>
            <a:r>
              <a:rPr lang="ru-RU" dirty="0"/>
              <a:t>И терпеливое, доброжелательное отношение к такому ребенку станет хорошим опытом коммуникации для вашего ребенка. Очень часто в таких случаях помогают детские книги, в которых описаны похожие ситуации </a:t>
            </a:r>
            <a:r>
              <a:rPr lang="ru-RU" dirty="0" smtClean="0"/>
              <a:t>(см</a:t>
            </a:r>
            <a:r>
              <a:rPr lang="ru-RU" dirty="0"/>
              <a:t>. на странице сайта </a:t>
            </a:r>
            <a:r>
              <a:rPr lang="ru-RU" dirty="0" err="1"/>
              <a:t>mobbingu.net</a:t>
            </a:r>
            <a:r>
              <a:rPr lang="ru-RU" dirty="0"/>
              <a:t> «</a:t>
            </a:r>
            <a:r>
              <a:rPr lang="ru-RU" dirty="0" err="1"/>
              <a:t>Антимоббинговый</a:t>
            </a:r>
            <a:r>
              <a:rPr lang="ru-RU" dirty="0"/>
              <a:t> список детских книг</a:t>
            </a:r>
            <a:r>
              <a:rPr lang="ru-RU" dirty="0" smtClean="0"/>
              <a:t>»).</a:t>
            </a:r>
            <a:endParaRPr lang="ru-RU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4241137" y="1844824"/>
            <a:ext cx="661726" cy="369332"/>
            <a:chOff x="3923928" y="1844824"/>
            <a:chExt cx="661726" cy="369332"/>
          </a:xfrm>
        </p:grpSpPr>
        <p:sp>
          <p:nvSpPr>
            <p:cNvPr id="6" name="TextBox 5"/>
            <p:cNvSpPr txBox="1"/>
            <p:nvPr/>
          </p:nvSpPr>
          <p:spPr>
            <a:xfrm>
              <a:off x="3923928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83968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«моббинг»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00808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Понятие «моббинг» было введено в 1963 году австрийским зоопсихологом Конрадом Лоренцем. Он называл </a:t>
            </a:r>
            <a:r>
              <a:rPr lang="ru-RU" dirty="0" err="1" smtClean="0"/>
              <a:t>моббингом</a:t>
            </a:r>
            <a:r>
              <a:rPr lang="ru-RU" dirty="0" smtClean="0"/>
              <a:t> феномен группового нападения нескольких мелких животных на более крупного противника. Термин получил известность среди исследователей после публикации в 1972 году  работы шведского врача П. </a:t>
            </a:r>
            <a:r>
              <a:rPr lang="ru-RU" dirty="0" err="1" smtClean="0"/>
              <a:t>Хайнемана</a:t>
            </a:r>
            <a:r>
              <a:rPr lang="ru-RU" dirty="0" smtClean="0"/>
              <a:t>, который сравнивал жестокое поведение детей по отношению к сверстникам с агрессивным поведением животных и называл его </a:t>
            </a:r>
            <a:r>
              <a:rPr lang="ru-RU" dirty="0" err="1" smtClean="0"/>
              <a:t>моббингом</a:t>
            </a:r>
            <a:r>
              <a:rPr lang="ru-RU" dirty="0" smtClean="0"/>
              <a:t>. В современном значении термин был впервые употреблен шведским исследователем психологии труда Х. </a:t>
            </a:r>
            <a:r>
              <a:rPr lang="ru-RU" dirty="0" err="1" smtClean="0"/>
              <a:t>Лейменном</a:t>
            </a:r>
            <a:r>
              <a:rPr lang="ru-RU" dirty="0" smtClean="0"/>
              <a:t>, изучавшим в начале 80-х годов XX века особенности поведения людей в коллективе. Х. </a:t>
            </a:r>
            <a:r>
              <a:rPr lang="ru-RU" dirty="0" err="1" smtClean="0"/>
              <a:t>Лейменн</a:t>
            </a:r>
            <a:r>
              <a:rPr lang="ru-RU" dirty="0" smtClean="0"/>
              <a:t> назвал отмеченный феномен </a:t>
            </a:r>
            <a:r>
              <a:rPr lang="ru-RU" dirty="0" err="1" smtClean="0"/>
              <a:t>моббингом</a:t>
            </a:r>
            <a:r>
              <a:rPr lang="ru-RU" dirty="0" smtClean="0"/>
              <a:t> и охарактеризовал его как </a:t>
            </a:r>
            <a:r>
              <a:rPr lang="ru-RU" b="1" dirty="0" smtClean="0"/>
              <a:t>«психологический террор», который включает систематически повторяющееся враждебное и неэтичное отношение одного или нескольких людей, направленное против другого человека. </a:t>
            </a: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Добрые советы детям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348880"/>
            <a:ext cx="8208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Почаще напоминай себе, что ты ни в чем не виноват. Это случается с любым человеком в твоем возрасте.</a:t>
            </a:r>
          </a:p>
          <a:p>
            <a:r>
              <a:rPr lang="ru-RU" dirty="0" smtClean="0"/>
              <a:t>Напоминай себе почаще, что это все временное. Скоро закончится, а если нет сил терпеть – попроси помощи у взрослых или попроси перевести в другую школу.</a:t>
            </a:r>
          </a:p>
          <a:p>
            <a:r>
              <a:rPr lang="ru-RU" dirty="0" smtClean="0"/>
              <a:t>Расширяй круг общения за пределами школы, а для этого тебе нужно дело, которое ты бы делал с удовольствием – кружки, спорт, чтение, театр.</a:t>
            </a:r>
          </a:p>
          <a:p>
            <a:r>
              <a:rPr lang="ru-RU" dirty="0" smtClean="0"/>
              <a:t>Люби себя – хочешь побаловать себя лежанием в ванне с книгой или хочешь смотреть любимый сериал, сделай  это. Попроси у родителей. Скажи, что тебе сейчас грустно и одиноко и хочется чего-то хорошего, позитивного.</a:t>
            </a:r>
          </a:p>
          <a:p>
            <a:r>
              <a:rPr lang="ru-RU" dirty="0" smtClean="0"/>
              <a:t>Поговори со взрослыми, которым ты доверяешь. Если не поймут, то обратись к другим взрослым, которым ты доверяешь! Они обязательно помогут.</a:t>
            </a:r>
          </a:p>
          <a:p>
            <a:r>
              <a:rPr lang="ru-RU" dirty="0" smtClean="0"/>
              <a:t>Обязательно нужно, чтобы кто-то был на твоей стороне – друг, родители, брат или сестра, сосед. Кто-то из них обязательно будет на твоей стороне, но для этого ему нужно все рассказать!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3877684" y="1844824"/>
            <a:ext cx="1388633" cy="369332"/>
            <a:chOff x="4061117" y="1844824"/>
            <a:chExt cx="1388633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4061117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421157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781197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</a:t>
              </a:r>
              <a:endParaRPr lang="ru-RU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48064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4</a:t>
              </a:r>
              <a:endParaRPr lang="ru-RU" dirty="0"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Добрые советы детям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348880"/>
            <a:ext cx="82089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Представь себя в будущем. Как ты будешь выглядеть? Чем заниматься? Помечтай о том времени, когда обиды забудутся.</a:t>
            </a:r>
          </a:p>
          <a:p>
            <a:r>
              <a:rPr lang="ru-RU" dirty="0" smtClean="0"/>
              <a:t>Научись делать каменное лицо. Отработай его в зеркале (может быть, с помощью родителей или друзей, которые будут подавать тебе оскорбительные реплики). Как бы тебя или тех, кого любишь, не оскорбляли – не реагируй. Отмолчись. Или скажи, как можно равнодушнее: «Ну вам так хочется думать – думайте. Мне все равно». </a:t>
            </a:r>
          </a:p>
          <a:p>
            <a:r>
              <a:rPr lang="ru-RU" dirty="0" smtClean="0"/>
              <a:t>Научись громко предупреждать о том, что  тебе что-то не понравилось: «Не говори так больше!. Мне это не нравится! Чтобы я больше такого от тебя не слышал! Сделай так, чтобы это слышали многие ребята, но не срывайся на крик.</a:t>
            </a:r>
          </a:p>
          <a:p>
            <a:r>
              <a:rPr lang="ru-RU" dirty="0" smtClean="0"/>
              <a:t>Научись обзываться в ответ. Заранее заготовь то, что хотел бы сказать. Но рассчитывай силы, если придется дать отпор.</a:t>
            </a:r>
          </a:p>
          <a:p>
            <a:r>
              <a:rPr lang="ru-RU" dirty="0" smtClean="0"/>
              <a:t>Мысленно окружи себя стеной. Не интересуйся тем, что о тебе думают и говорят.  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3877684" y="1844824"/>
            <a:ext cx="1388633" cy="369332"/>
            <a:chOff x="4061117" y="1844824"/>
            <a:chExt cx="1388633" cy="369332"/>
          </a:xfrm>
        </p:grpSpPr>
        <p:sp>
          <p:nvSpPr>
            <p:cNvPr id="14" name="TextBox 13"/>
            <p:cNvSpPr txBox="1"/>
            <p:nvPr/>
          </p:nvSpPr>
          <p:spPr>
            <a:xfrm>
              <a:off x="4061117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421157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781197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</a:t>
              </a:r>
              <a:endParaRPr lang="ru-RU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148064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4</a:t>
              </a:r>
              <a:endParaRPr lang="ru-RU" dirty="0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Добрые советы детям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348880"/>
            <a:ext cx="82089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Ты все равно не будешь для них хорошим, поэтому и не старайся. Нельзя всем нравится. Главное –  твое спокойствие и самоуважением, а друзья найдутся в другом месте. </a:t>
            </a:r>
            <a:endParaRPr lang="en-US" dirty="0" smtClean="0"/>
          </a:p>
          <a:p>
            <a:r>
              <a:rPr lang="ru-RU" dirty="0" smtClean="0"/>
              <a:t>Любой человек может подвергнуться травле. </a:t>
            </a:r>
          </a:p>
          <a:p>
            <a:r>
              <a:rPr lang="ru-RU" dirty="0" smtClean="0"/>
              <a:t>Тебя  травят, измываются над тобой не потому, что ты в очках, полный, у тебя брат инвалид или родители разводятся. Просто – это ты, а на твоем месте мог оказаться любой другой одноклассник.</a:t>
            </a:r>
          </a:p>
          <a:p>
            <a:r>
              <a:rPr lang="ru-RU" dirty="0" smtClean="0"/>
              <a:t>Они так развлекаются. Не давай им повода получать удовольствие – не обижайся, будь спокоен, никому ничего не доказывай. Не становись «удобной жертвой» и не привыкай к тому, что ты везде и во всем «козел отпущения». Такого просто не может быть! </a:t>
            </a:r>
          </a:p>
          <a:p>
            <a:r>
              <a:rPr lang="ru-RU" dirty="0" smtClean="0"/>
              <a:t>Не реагируй на самые ужасные сплетни о себе или твоей семье. Они ищут повод, чтобы тебя разозлить и заставить оправдываться или доказывать обратное.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3877684" y="1844824"/>
            <a:ext cx="1388633" cy="369332"/>
            <a:chOff x="4061117" y="1844824"/>
            <a:chExt cx="1388633" cy="369332"/>
          </a:xfrm>
        </p:grpSpPr>
        <p:sp>
          <p:nvSpPr>
            <p:cNvPr id="16" name="TextBox 15"/>
            <p:cNvSpPr txBox="1"/>
            <p:nvPr/>
          </p:nvSpPr>
          <p:spPr>
            <a:xfrm>
              <a:off x="4061117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421157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781197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</a:t>
              </a:r>
              <a:endParaRPr lang="ru-RU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148064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4</a:t>
              </a:r>
              <a:endParaRPr lang="ru-RU" dirty="0"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Добрые советы детям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348880"/>
            <a:ext cx="82089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 старайся понравится тем, кому ты не нравишься. Не лезь «из кожи вон», чтобы доказать, что ты лучший. Оставайся собой.</a:t>
            </a:r>
          </a:p>
          <a:p>
            <a:r>
              <a:rPr lang="ru-RU" dirty="0" smtClean="0"/>
              <a:t>Не чувствуй себя виноватым.  И не чувствуй себя жертвой. Это проблема тех, кто тебя травит. Это они, возможно, тоже подвергались травле, а теперь хотят взять реванш и поэтому выбрали тебя. Они могли выбрать кого угодно. Но подвернулся им ты. Но не только ты подвергаешься травле сегодня. Огромное число людей на Земле во все времена и в любом возрасте проходили через это. Твой случай не уникальный. Просто нужно попросить помощи у тех взрослых. Которым ты доверяешь, и они обязательно тебе помогут!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877684" y="1844824"/>
            <a:ext cx="1388633" cy="369332"/>
            <a:chOff x="4061117" y="1844824"/>
            <a:chExt cx="1388633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4061117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421157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</a:t>
              </a:r>
              <a:endParaRPr lang="ru-RU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781197" y="18448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</a:t>
              </a:r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148064" y="1844824"/>
              <a:ext cx="301686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4</a:t>
              </a:r>
              <a:endParaRPr lang="ru-RU" dirty="0"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40849" y="2967335"/>
            <a:ext cx="32623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Первый сайт на русском языке,</a:t>
            </a:r>
            <a:br>
              <a:rPr lang="ru-RU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посвящённый </a:t>
            </a:r>
            <a:r>
              <a:rPr lang="ru-RU" dirty="0" err="1" smtClean="0">
                <a:solidFill>
                  <a:schemeClr val="bg1">
                    <a:lumMod val="50000"/>
                  </a:schemeClr>
                </a:solidFill>
              </a:rPr>
              <a:t>моббингу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sz="2400" dirty="0" smtClean="0"/>
              <a:t>mobbingu.net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Рене </a:t>
            </a:r>
            <a:r>
              <a:rPr lang="ru-RU" sz="3600" dirty="0" err="1" smtClean="0"/>
              <a:t>Жерар</a:t>
            </a:r>
            <a:r>
              <a:rPr lang="ru-RU" sz="3600" dirty="0" smtClean="0"/>
              <a:t> «Козел отпущения» (1982)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00808"/>
            <a:ext cx="82809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«Жертвой, изгоем, козлом отпущения становится </a:t>
            </a:r>
            <a:r>
              <a:rPr lang="ru-RU" dirty="0" err="1" smtClean="0"/>
              <a:t>удобогонимые</a:t>
            </a:r>
            <a:r>
              <a:rPr lang="ru-RU" dirty="0" smtClean="0"/>
              <a:t>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Принадлежащие к этническим и религиозным меньшинствам</a:t>
            </a:r>
            <a:br>
              <a:rPr lang="ru-RU" dirty="0" smtClean="0"/>
            </a:br>
            <a:r>
              <a:rPr lang="ru-RU" dirty="0" smtClean="0"/>
              <a:t>Болезненные люди, слабоумные – гандикапы, подвергающиеся настоящей дискриминацией и </a:t>
            </a:r>
            <a:r>
              <a:rPr lang="ru-RU" dirty="0" err="1" smtClean="0"/>
              <a:t>виктимизацией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Любой индивид, испытывающие трудности с адаптацией – приезжий, провинциал, сирота, новенький.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Социальные аномалии – чем дальше мы отходим от самого распространенного социального статуса, тем выше риск гонения.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Любые крайности и отклонения от нормы – бедность и богатство, успех и поражения, красота и уродство, порок и добродетель, сила и слабость приводит к столкновениям с большинством».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Почему «козлу отпущения» бывает так трудно доказать свою невиновность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00808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Виновность жертвы подвергается фантастическому преувеличению. В реальных или вымышленных преступлениях другого видят не другую норму, а ненормальность – немощный превращается в безобразного, иностранец становится апатридом. Толпа склонная приписывать выбранной жертве те уродства – моральные и физические, которые подкрепляют их фокусирование на жертве. (Рене </a:t>
            </a:r>
            <a:r>
              <a:rPr lang="ru-RU" dirty="0" err="1" smtClean="0"/>
              <a:t>Жерар</a:t>
            </a:r>
            <a:r>
              <a:rPr lang="ru-RU" dirty="0" smtClean="0"/>
              <a:t> «Козел отпущения», 1982)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распознать травлю в школе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00808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Проявляется школьный моббинг/травля в виде психологических притеснений, </a:t>
            </a:r>
            <a:r>
              <a:rPr lang="ru-RU" b="1" dirty="0" smtClean="0">
                <a:solidFill>
                  <a:schemeClr val="tx1"/>
                </a:solidFill>
              </a:rPr>
              <a:t>происходящих на протяжении длительного времени и </a:t>
            </a:r>
            <a:r>
              <a:rPr lang="ru-RU" dirty="0" smtClean="0">
                <a:solidFill>
                  <a:schemeClr val="tx1"/>
                </a:solidFill>
              </a:rPr>
              <a:t>включающих в себя:</a:t>
            </a:r>
          </a:p>
          <a:p>
            <a:endParaRPr lang="ru-RU" dirty="0"/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FF0000"/>
                </a:solidFill>
              </a:rPr>
              <a:t>насмешки, высмеивание, присвоение кличек, </a:t>
            </a:r>
            <a:r>
              <a:rPr lang="ru-RU" dirty="0" smtClean="0">
                <a:solidFill>
                  <a:schemeClr val="tx1"/>
                </a:solidFill>
              </a:rPr>
              <a:t>обзывание;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шлепки, подзатыльники, нанесение ударов, избиение, порча и отнимание вещей и денег;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о</a:t>
            </a:r>
            <a:r>
              <a:rPr lang="ru-RU" dirty="0" smtClean="0">
                <a:solidFill>
                  <a:schemeClr val="tx1"/>
                </a:solidFill>
              </a:rPr>
              <a:t>тказ от общения, игры, сидеть за одной партой, гулять, приглашать на дни рождения; </a:t>
            </a:r>
            <a:r>
              <a:rPr lang="ru-RU" dirty="0" smtClean="0">
                <a:solidFill>
                  <a:srgbClr val="FF0000"/>
                </a:solidFill>
              </a:rPr>
              <a:t>объявление бойкота.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Бойкот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Объявление бойкота  больше всего воздействует на психику подростка, так как в этом возрасте ребенок идентифицирует себя через принадлежность к группе. Если группа его не принимает, он будет готов на то, чтобы смириться с насилием или измениться, только чтобы вернуть себе расположение группы.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Признаки гонения для младших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00808"/>
            <a:ext cx="403244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Ребенок стал замкнутым, угнетенным, плаксивым.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Ребенок не может сосредоточиться.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Ребенок часто накидывает на голову одеяло или прячется где-то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даже дома.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Ребенку не у кого спросить домашнее задание, ему никто не звонит.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Ребенок не хочет отвечать на вопросы о школе и старается пропускать школу под разными предлогами.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Ребенка не приглашают на дни рождения.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Ребенок стесняется новых вещей и боится привлечь к себе внимание новым рюкзаком или курткой, новой прической.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1700808"/>
            <a:ext cx="40324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Вещи ребенка часто портят в школе, либо  он слишком часто их «теряет».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У ребенка частые головные боли или боли в желудке. Он иногда испуганно замирает, задерживая дыхание.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Старается держаться поближе к взрослым в школе на переменах или в детском саду на прогулке.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Ребенок испытывает трудности, отвечая у доски или вообще отказывается отвечать, даже если подготовлен.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Ребенок потерял интерес к занятиям в школе и прежним увлечениям.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Ребенок никого не хочет приглашать на свой ДР.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«Роли» в ситуации </a:t>
            </a:r>
            <a:r>
              <a:rPr lang="ru-RU" dirty="0" err="1" smtClean="0"/>
              <a:t>моббинга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00808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/>
              <a:t>Инициатор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Помощник инициатора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Наблюдатель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Защитник жертвы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Жертва</a:t>
            </a:r>
            <a:endParaRPr lang="en-US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Все дети, находящиеся в ситуации </a:t>
            </a:r>
            <a:r>
              <a:rPr lang="ru-RU" b="1" dirty="0" err="1" smtClean="0">
                <a:solidFill>
                  <a:srgbClr val="FF0000"/>
                </a:solidFill>
              </a:rPr>
              <a:t>моббинга</a:t>
            </a:r>
            <a:r>
              <a:rPr lang="ru-RU" b="1" dirty="0" smtClean="0">
                <a:solidFill>
                  <a:srgbClr val="FF0000"/>
                </a:solidFill>
              </a:rPr>
              <a:t>, получают психологическую травму!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</TotalTime>
  <Words>3647</Words>
  <Application>Microsoft Office PowerPoint</Application>
  <PresentationFormat>Экран (4:3)</PresentationFormat>
  <Paragraphs>197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Тема Office</vt:lpstr>
      <vt:lpstr>Специальное оформление</vt:lpstr>
      <vt:lpstr>Школьный моббинг/буллинг</vt:lpstr>
      <vt:lpstr>Словарь</vt:lpstr>
      <vt:lpstr>Понятие «моббинг»</vt:lpstr>
      <vt:lpstr>Рене Жерар «Козел отпущения» (1982)</vt:lpstr>
      <vt:lpstr>Почему «козлу отпущения» бывает так трудно доказать свою невиновность</vt:lpstr>
      <vt:lpstr>Как распознать травлю в школе</vt:lpstr>
      <vt:lpstr>Бойкот</vt:lpstr>
      <vt:lpstr>Признаки гонения для младших</vt:lpstr>
      <vt:lpstr>«Роли» в ситуации моббинга</vt:lpstr>
      <vt:lpstr>Что делать родителям, чтобы ребенок распознал травлю и выстоял </vt:lpstr>
      <vt:lpstr>Что делать родителям, чтобы ребенок распознал травлю и выстоял </vt:lpstr>
      <vt:lpstr>Как научить ребенка противостоять агрессии ровесников</vt:lpstr>
      <vt:lpstr>Как действовать родителям, когда они убедятся, что ребенка травят</vt:lpstr>
      <vt:lpstr>Статьи «Закона об образовании РФ»</vt:lpstr>
      <vt:lpstr>Статьи «Закона об образовании РФ»</vt:lpstr>
      <vt:lpstr>Статьи «Закона об образовании РФ»</vt:lpstr>
      <vt:lpstr>Ситуации моббинга/буллинга: Кейсы</vt:lpstr>
      <vt:lpstr>Ситуации моббинга/буллинга: Кейсы</vt:lpstr>
      <vt:lpstr>Ситуации моббинга/буллинга: Кейсы</vt:lpstr>
      <vt:lpstr>Ситуации моббинга/буллинга: Кейсы</vt:lpstr>
      <vt:lpstr>Ситуации моббинга/буллинга: Кейсы</vt:lpstr>
      <vt:lpstr>Ситуации моббинга/буллинга: Кейсы</vt:lpstr>
      <vt:lpstr>Как поступать родителям, которые узнают о травле в классе </vt:lpstr>
      <vt:lpstr>Ситуации травли. Родители, как вы поступите?</vt:lpstr>
      <vt:lpstr>Ситуации травли. Родители, как вы поступите?</vt:lpstr>
      <vt:lpstr>Ситуации моббинга/буллинга: Кейсы</vt:lpstr>
      <vt:lpstr>Как поступать родителям «жертвы» травли</vt:lpstr>
      <vt:lpstr>Как поступать родителям одноклассников настырного и агрессивного ребенка</vt:lpstr>
      <vt:lpstr>Как поступать родителям одноклассников настырного и агрессивного ребенка</vt:lpstr>
      <vt:lpstr>Добрые советы детям</vt:lpstr>
      <vt:lpstr>Добрые советы детям</vt:lpstr>
      <vt:lpstr>Добрые советы детям</vt:lpstr>
      <vt:lpstr>Добрые советы детям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моббинг/буллинг</dc:title>
  <dc:creator>admin</dc:creator>
  <cp:lastModifiedBy>home</cp:lastModifiedBy>
  <cp:revision>47</cp:revision>
  <dcterms:created xsi:type="dcterms:W3CDTF">2019-06-03T13:43:46Z</dcterms:created>
  <dcterms:modified xsi:type="dcterms:W3CDTF">2026-02-09T18:07:52Z</dcterms:modified>
</cp:coreProperties>
</file>